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7"/>
  </p:notesMasterIdLst>
  <p:sldIdLst>
    <p:sldId id="256" r:id="rId2"/>
    <p:sldId id="257" r:id="rId3"/>
    <p:sldId id="259" r:id="rId4"/>
    <p:sldId id="262" r:id="rId5"/>
    <p:sldId id="260" r:id="rId6"/>
    <p:sldId id="261" r:id="rId7"/>
    <p:sldId id="263" r:id="rId8"/>
    <p:sldId id="264" r:id="rId9"/>
    <p:sldId id="265" r:id="rId10"/>
    <p:sldId id="267" r:id="rId11"/>
    <p:sldId id="272" r:id="rId12"/>
    <p:sldId id="273" r:id="rId13"/>
    <p:sldId id="274" r:id="rId14"/>
    <p:sldId id="275" r:id="rId15"/>
    <p:sldId id="271"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88333" autoAdjust="0"/>
  </p:normalViewPr>
  <p:slideViewPr>
    <p:cSldViewPr>
      <p:cViewPr varScale="1">
        <p:scale>
          <a:sx n="65" d="100"/>
          <a:sy n="65" d="100"/>
        </p:scale>
        <p:origin x="-66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5649CA-2CC2-4A09-8897-84AF3C3FFD2A}" type="datetimeFigureOut">
              <a:rPr lang="en-US" smtClean="0"/>
              <a:pPr/>
              <a:t>11/4/2009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A29EC07-EBA2-46C7-BB69-E94EC2EC031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29EC07-EBA2-46C7-BB69-E94EC2EC031C}"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Similarities in first</a:t>
            </a:r>
            <a:r>
              <a:rPr lang="en-US" baseline="0" dirty="0" smtClean="0"/>
              <a:t> three paintings include fruits, hair, texture, and shading</a:t>
            </a:r>
            <a:endParaRPr lang="en-US" dirty="0"/>
          </a:p>
        </p:txBody>
      </p:sp>
      <p:sp>
        <p:nvSpPr>
          <p:cNvPr id="4" name="Slide Number Placeholder 3"/>
          <p:cNvSpPr>
            <a:spLocks noGrp="1"/>
          </p:cNvSpPr>
          <p:nvPr>
            <p:ph type="sldNum" sz="quarter" idx="10"/>
          </p:nvPr>
        </p:nvSpPr>
        <p:spPr/>
        <p:txBody>
          <a:bodyPr/>
          <a:lstStyle/>
          <a:p>
            <a:fld id="{7A29EC07-EBA2-46C7-BB69-E94EC2EC031C}"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approached the end of his short life, he started to use black space more and more, leaving only portion of the canvas with light and color creating more drama within the piece. This had a great effect on the art scene of that time because many people wanted to know how he created the effects that he did.”</a:t>
            </a:r>
            <a:endParaRPr lang="en-US" dirty="0"/>
          </a:p>
        </p:txBody>
      </p:sp>
      <p:sp>
        <p:nvSpPr>
          <p:cNvPr id="4" name="Slide Number Placeholder 3"/>
          <p:cNvSpPr>
            <a:spLocks noGrp="1"/>
          </p:cNvSpPr>
          <p:nvPr>
            <p:ph type="sldNum" sz="quarter" idx="10"/>
          </p:nvPr>
        </p:nvSpPr>
        <p:spPr/>
        <p:txBody>
          <a:bodyPr/>
          <a:lstStyle/>
          <a:p>
            <a:fld id="{7A29EC07-EBA2-46C7-BB69-E94EC2EC031C}" type="slidenum">
              <a:rPr lang="en-US" smtClean="0"/>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A29EC07-EBA2-46C7-BB69-E94EC2EC031C}"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Darkness</a:t>
            </a:r>
            <a:r>
              <a:rPr lang="en-US" baseline="0" dirty="0" smtClean="0"/>
              <a:t> and shading in these paintings also similar to that of the Sacrifice of Isaac</a:t>
            </a:r>
            <a:endParaRPr lang="en-US" dirty="0"/>
          </a:p>
        </p:txBody>
      </p:sp>
      <p:sp>
        <p:nvSpPr>
          <p:cNvPr id="4" name="Slide Number Placeholder 3"/>
          <p:cNvSpPr>
            <a:spLocks noGrp="1"/>
          </p:cNvSpPr>
          <p:nvPr>
            <p:ph type="sldNum" sz="quarter" idx="10"/>
          </p:nvPr>
        </p:nvSpPr>
        <p:spPr/>
        <p:txBody>
          <a:bodyPr/>
          <a:lstStyle/>
          <a:p>
            <a:fld id="{7A29EC07-EBA2-46C7-BB69-E94EC2EC031C}"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4083CE5-257C-4A40-A69C-84DC6F72256F}" type="datetimeFigureOut">
              <a:rPr lang="en-US" smtClean="0"/>
              <a:pPr/>
              <a:t>11/4/2009</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3C65C3A-E2C3-4DCB-B264-3132E133C0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083CE5-257C-4A40-A69C-84DC6F72256F}" type="datetimeFigureOut">
              <a:rPr lang="en-US" smtClean="0"/>
              <a:pPr/>
              <a:t>11/4/2009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65C3A-E2C3-4DCB-B264-3132E133C0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4083CE5-257C-4A40-A69C-84DC6F72256F}" type="datetimeFigureOut">
              <a:rPr lang="en-US" smtClean="0"/>
              <a:pPr/>
              <a:t>11/4/2009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C65C3A-E2C3-4DCB-B264-3132E133C0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4083CE5-257C-4A40-A69C-84DC6F72256F}" type="datetimeFigureOut">
              <a:rPr lang="en-US" smtClean="0"/>
              <a:pPr/>
              <a:t>11/4/2009</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63C65C3A-E2C3-4DCB-B264-3132E133C0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4083CE5-257C-4A40-A69C-84DC6F72256F}" type="datetimeFigureOut">
              <a:rPr lang="en-US" smtClean="0"/>
              <a:pPr/>
              <a:t>11/4/2009</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63C65C3A-E2C3-4DCB-B264-3132E133C0DE}"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4083CE5-257C-4A40-A69C-84DC6F72256F}" type="datetimeFigureOut">
              <a:rPr lang="en-US" smtClean="0"/>
              <a:pPr/>
              <a:t>11/4/2009</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63C65C3A-E2C3-4DCB-B264-3132E133C0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4083CE5-257C-4A40-A69C-84DC6F72256F}" type="datetimeFigureOut">
              <a:rPr lang="en-US" smtClean="0"/>
              <a:pPr/>
              <a:t>11/4/2009</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3C65C3A-E2C3-4DCB-B264-3132E133C0D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4083CE5-257C-4A40-A69C-84DC6F72256F}" type="datetimeFigureOut">
              <a:rPr lang="en-US" smtClean="0"/>
              <a:pPr/>
              <a:t>11/4/2009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C65C3A-E2C3-4DCB-B264-3132E133C0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4083CE5-257C-4A40-A69C-84DC6F72256F}" type="datetimeFigureOut">
              <a:rPr lang="en-US" smtClean="0"/>
              <a:pPr/>
              <a:t>11/4/2009</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63C65C3A-E2C3-4DCB-B264-3132E133C0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4083CE5-257C-4A40-A69C-84DC6F72256F}" type="datetimeFigureOut">
              <a:rPr lang="en-US" smtClean="0"/>
              <a:pPr/>
              <a:t>11/4/2009</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3C65C3A-E2C3-4DCB-B264-3132E133C0D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4083CE5-257C-4A40-A69C-84DC6F72256F}" type="datetimeFigureOut">
              <a:rPr lang="en-US" smtClean="0"/>
              <a:pPr/>
              <a:t>11/4/2009</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3C65C3A-E2C3-4DCB-B264-3132E133C0DE}"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4083CE5-257C-4A40-A69C-84DC6F72256F}" type="datetimeFigureOut">
              <a:rPr lang="en-US" smtClean="0"/>
              <a:pPr/>
              <a:t>11/4/2009</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3C65C3A-E2C3-4DCB-B264-3132E133C0DE}"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upload.wikimedia.org/wikipedia/commons/7/73/Bild-Ottavio_Leoni,_Caravaggio.jpg"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z.about.com/d/arthistory/1/0/P/k/qg_bar_0809_03.jp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upload.wikimedia.org/wikipedia/commons/1/15/Ottavio_Leoni_-_Francesco_Maria_del_Monte.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685800"/>
            <a:ext cx="8062912" cy="1470025"/>
          </a:xfrm>
        </p:spPr>
        <p:txBody>
          <a:bodyPr/>
          <a:lstStyle/>
          <a:p>
            <a:r>
              <a:rPr lang="en-US" dirty="0" smtClean="0"/>
              <a:t>Michelangelo Merisi da Caravaggio</a:t>
            </a:r>
            <a:endParaRPr lang="en-US" dirty="0"/>
          </a:p>
        </p:txBody>
      </p:sp>
      <p:sp>
        <p:nvSpPr>
          <p:cNvPr id="3" name="Subtitle 2"/>
          <p:cNvSpPr>
            <a:spLocks noGrp="1"/>
          </p:cNvSpPr>
          <p:nvPr>
            <p:ph type="subTitle" idx="1"/>
          </p:nvPr>
        </p:nvSpPr>
        <p:spPr/>
        <p:txBody>
          <a:bodyPr/>
          <a:lstStyle/>
          <a:p>
            <a:r>
              <a:rPr lang="en-US" dirty="0" smtClean="0"/>
              <a:t>By: Rachel Phillips</a:t>
            </a:r>
            <a:endParaRPr lang="en-US" dirty="0"/>
          </a:p>
        </p:txBody>
      </p:sp>
      <p:pic>
        <p:nvPicPr>
          <p:cNvPr id="14338" name="Picture 2" descr="File:Bild-Ottavio Leoni, Caravaggio.jpg">
            <a:hlinkClick r:id="rId2"/>
          </p:cNvPr>
          <p:cNvPicPr>
            <a:picLocks noChangeAspect="1" noChangeArrowheads="1"/>
          </p:cNvPicPr>
          <p:nvPr/>
        </p:nvPicPr>
        <p:blipFill>
          <a:blip r:embed="rId3" cstate="print"/>
          <a:srcRect/>
          <a:stretch>
            <a:fillRect/>
          </a:stretch>
        </p:blipFill>
        <p:spPr bwMode="auto">
          <a:xfrm>
            <a:off x="1371600" y="1905000"/>
            <a:ext cx="3352800" cy="4453054"/>
          </a:xfrm>
          <a:prstGeom prst="rect">
            <a:avLst/>
          </a:prstGeom>
          <a:noFill/>
          <a:ln>
            <a:solidFill>
              <a:schemeClr val="accent1">
                <a:lumMod val="75000"/>
              </a:schemeClr>
            </a:solidFill>
          </a:ln>
        </p:spPr>
      </p:pic>
      <p:sp>
        <p:nvSpPr>
          <p:cNvPr id="5" name="TextBox 4"/>
          <p:cNvSpPr txBox="1"/>
          <p:nvPr/>
        </p:nvSpPr>
        <p:spPr>
          <a:xfrm>
            <a:off x="5029200" y="5410200"/>
            <a:ext cx="3124200" cy="584775"/>
          </a:xfrm>
          <a:prstGeom prst="rect">
            <a:avLst/>
          </a:prstGeom>
          <a:noFill/>
        </p:spPr>
        <p:txBody>
          <a:bodyPr wrap="square" rtlCol="0">
            <a:spAutoFit/>
          </a:bodyPr>
          <a:lstStyle/>
          <a:p>
            <a:r>
              <a:rPr lang="en-US" sz="1600" dirty="0" smtClean="0"/>
              <a:t>Portrait by Ottavio Leoni c1621</a:t>
            </a:r>
            <a:endParaRPr lang="en-US" sz="1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 Rome </a:t>
            </a:r>
            <a:endParaRPr lang="en-US" dirty="0"/>
          </a:p>
        </p:txBody>
      </p:sp>
      <p:sp>
        <p:nvSpPr>
          <p:cNvPr id="3" name="Content Placeholder 2"/>
          <p:cNvSpPr>
            <a:spLocks noGrp="1"/>
          </p:cNvSpPr>
          <p:nvPr>
            <p:ph idx="1"/>
          </p:nvPr>
        </p:nvSpPr>
        <p:spPr/>
        <p:txBody>
          <a:bodyPr>
            <a:normAutofit/>
          </a:bodyPr>
          <a:lstStyle/>
          <a:p>
            <a:r>
              <a:rPr lang="en-US" sz="2000" dirty="0" smtClean="0"/>
              <a:t>1599- becoming very well known and</a:t>
            </a:r>
          </a:p>
          <a:p>
            <a:pPr>
              <a:buNone/>
            </a:pPr>
            <a:r>
              <a:rPr lang="en-US" sz="2000" dirty="0" smtClean="0"/>
              <a:t>Was mostly liked.</a:t>
            </a:r>
          </a:p>
          <a:p>
            <a:r>
              <a:rPr lang="en-US" sz="2000" dirty="0" smtClean="0"/>
              <a:t>“Contarelli Chapel of Rome”: </a:t>
            </a:r>
          </a:p>
          <a:p>
            <a:pPr>
              <a:buNone/>
            </a:pPr>
            <a:r>
              <a:rPr lang="en-US" sz="2000" dirty="0" smtClean="0"/>
              <a:t>Martyrdom of St Matthew and</a:t>
            </a:r>
          </a:p>
          <a:p>
            <a:pPr>
              <a:buNone/>
            </a:pPr>
            <a:r>
              <a:rPr lang="en-US" sz="2000" dirty="0" smtClean="0"/>
              <a:t>Calling of St Matthew</a:t>
            </a:r>
          </a:p>
          <a:p>
            <a:r>
              <a:rPr lang="en-US" sz="2000" dirty="0" smtClean="0"/>
              <a:t>Commissioned by other </a:t>
            </a:r>
          </a:p>
          <a:p>
            <a:pPr>
              <a:buNone/>
            </a:pPr>
            <a:r>
              <a:rPr lang="en-US" sz="2000" dirty="0" smtClean="0"/>
              <a:t>churches to paint things such as : The </a:t>
            </a:r>
          </a:p>
          <a:p>
            <a:pPr>
              <a:buNone/>
            </a:pPr>
            <a:r>
              <a:rPr lang="en-US" sz="2000" dirty="0" smtClean="0"/>
              <a:t>Inspiration of St Matthew, The </a:t>
            </a:r>
          </a:p>
          <a:p>
            <a:pPr>
              <a:buNone/>
            </a:pPr>
            <a:r>
              <a:rPr lang="en-US" sz="2000" dirty="0" smtClean="0"/>
              <a:t>Entombment of Christ, and Madonna </a:t>
            </a:r>
          </a:p>
          <a:p>
            <a:pPr>
              <a:buNone/>
            </a:pPr>
            <a:r>
              <a:rPr lang="en-US" sz="2000" dirty="0" smtClean="0"/>
              <a:t>and Child with St Anne. </a:t>
            </a:r>
          </a:p>
        </p:txBody>
      </p:sp>
      <p:pic>
        <p:nvPicPr>
          <p:cNvPr id="3074" name="Picture 2" descr="http://www.paintinghere.com/UploadPic/Caravaggio/big/The%20Entombment%20of%20Christ.jpg"/>
          <p:cNvPicPr>
            <a:picLocks noChangeAspect="1" noChangeArrowheads="1"/>
          </p:cNvPicPr>
          <p:nvPr/>
        </p:nvPicPr>
        <p:blipFill>
          <a:blip r:embed="rId3" cstate="print"/>
          <a:srcRect/>
          <a:stretch>
            <a:fillRect/>
          </a:stretch>
        </p:blipFill>
        <p:spPr bwMode="auto">
          <a:xfrm>
            <a:off x="5727887" y="914400"/>
            <a:ext cx="3416113" cy="51054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iwaz.net/uploads/gallery/martyrdom-of-st-mathew-3617-mid.jpg"/>
          <p:cNvPicPr>
            <a:picLocks noChangeAspect="1" noChangeArrowheads="1"/>
          </p:cNvPicPr>
          <p:nvPr/>
        </p:nvPicPr>
        <p:blipFill>
          <a:blip r:embed="rId3" cstate="print"/>
          <a:srcRect/>
          <a:stretch>
            <a:fillRect/>
          </a:stretch>
        </p:blipFill>
        <p:spPr bwMode="auto">
          <a:xfrm>
            <a:off x="457200" y="2057400"/>
            <a:ext cx="4038600" cy="3790071"/>
          </a:xfrm>
          <a:prstGeom prst="rect">
            <a:avLst/>
          </a:prstGeom>
          <a:noFill/>
          <a:ln w="12700">
            <a:solidFill>
              <a:schemeClr val="tx2"/>
            </a:solidFill>
          </a:ln>
        </p:spPr>
      </p:pic>
      <p:pic>
        <p:nvPicPr>
          <p:cNvPr id="1028" name="Picture 4" descr="Caravaggio - The Calling of St. Matthew"/>
          <p:cNvPicPr>
            <a:picLocks noChangeAspect="1" noChangeArrowheads="1"/>
          </p:cNvPicPr>
          <p:nvPr/>
        </p:nvPicPr>
        <p:blipFill>
          <a:blip r:embed="rId4" cstate="print"/>
          <a:srcRect/>
          <a:stretch>
            <a:fillRect/>
          </a:stretch>
        </p:blipFill>
        <p:spPr bwMode="auto">
          <a:xfrm>
            <a:off x="4803775" y="1371600"/>
            <a:ext cx="4340225" cy="4462956"/>
          </a:xfrm>
          <a:prstGeom prst="rect">
            <a:avLst/>
          </a:prstGeom>
          <a:noFill/>
        </p:spPr>
      </p:pic>
      <p:sp>
        <p:nvSpPr>
          <p:cNvPr id="6" name="TextBox 5"/>
          <p:cNvSpPr txBox="1"/>
          <p:nvPr/>
        </p:nvSpPr>
        <p:spPr>
          <a:xfrm>
            <a:off x="990600" y="6172200"/>
            <a:ext cx="3048000" cy="369332"/>
          </a:xfrm>
          <a:prstGeom prst="rect">
            <a:avLst/>
          </a:prstGeom>
          <a:noFill/>
        </p:spPr>
        <p:txBody>
          <a:bodyPr wrap="square" rtlCol="0">
            <a:spAutoFit/>
          </a:bodyPr>
          <a:lstStyle/>
          <a:p>
            <a:r>
              <a:rPr lang="en-US" dirty="0" smtClean="0"/>
              <a:t>Martyrdom of St Matthew</a:t>
            </a:r>
            <a:endParaRPr lang="en-US" dirty="0"/>
          </a:p>
        </p:txBody>
      </p:sp>
      <p:sp>
        <p:nvSpPr>
          <p:cNvPr id="7" name="TextBox 6"/>
          <p:cNvSpPr txBox="1"/>
          <p:nvPr/>
        </p:nvSpPr>
        <p:spPr>
          <a:xfrm>
            <a:off x="5867400" y="6019800"/>
            <a:ext cx="2590800" cy="369332"/>
          </a:xfrm>
          <a:prstGeom prst="rect">
            <a:avLst/>
          </a:prstGeom>
          <a:noFill/>
        </p:spPr>
        <p:txBody>
          <a:bodyPr wrap="square" rtlCol="0">
            <a:spAutoFit/>
          </a:bodyPr>
          <a:lstStyle/>
          <a:p>
            <a:r>
              <a:rPr lang="en-US" dirty="0" smtClean="0"/>
              <a:t>Calling of St Matthew</a:t>
            </a:r>
            <a:endParaRPr lang="en-US" dirty="0"/>
          </a:p>
        </p:txBody>
      </p:sp>
      <p:sp>
        <p:nvSpPr>
          <p:cNvPr id="8" name="TextBox 7"/>
          <p:cNvSpPr txBox="1"/>
          <p:nvPr/>
        </p:nvSpPr>
        <p:spPr>
          <a:xfrm>
            <a:off x="838200" y="457200"/>
            <a:ext cx="6172200" cy="523220"/>
          </a:xfrm>
          <a:prstGeom prst="rect">
            <a:avLst/>
          </a:prstGeom>
          <a:noFill/>
        </p:spPr>
        <p:txBody>
          <a:bodyPr wrap="square" rtlCol="0">
            <a:spAutoFit/>
          </a:bodyPr>
          <a:lstStyle/>
          <a:p>
            <a:r>
              <a:rPr lang="en-US" sz="2800" dirty="0" smtClean="0"/>
              <a:t>Contarelli Chapel of Rome</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 Rome cont.</a:t>
            </a:r>
            <a:endParaRPr lang="en-US" dirty="0"/>
          </a:p>
        </p:txBody>
      </p:sp>
      <p:sp>
        <p:nvSpPr>
          <p:cNvPr id="3" name="Content Placeholder 2"/>
          <p:cNvSpPr>
            <a:spLocks noGrp="1"/>
          </p:cNvSpPr>
          <p:nvPr>
            <p:ph idx="1"/>
          </p:nvPr>
        </p:nvSpPr>
        <p:spPr>
          <a:xfrm>
            <a:off x="381000" y="1828800"/>
            <a:ext cx="8229600" cy="4572000"/>
          </a:xfrm>
        </p:spPr>
        <p:txBody>
          <a:bodyPr>
            <a:normAutofit/>
          </a:bodyPr>
          <a:lstStyle/>
          <a:p>
            <a:r>
              <a:rPr lang="en-US" sz="2000" dirty="0" smtClean="0"/>
              <a:t>Was always pretty violent, </a:t>
            </a:r>
          </a:p>
          <a:p>
            <a:pPr>
              <a:buNone/>
            </a:pPr>
            <a:r>
              <a:rPr lang="en-US" sz="2000" dirty="0" smtClean="0"/>
              <a:t>angry, and running away from</a:t>
            </a:r>
          </a:p>
          <a:p>
            <a:pPr>
              <a:buNone/>
            </a:pPr>
            <a:r>
              <a:rPr lang="en-US" sz="2000" dirty="0" smtClean="0"/>
              <a:t>punishments but this time</a:t>
            </a:r>
          </a:p>
          <a:p>
            <a:pPr>
              <a:buNone/>
            </a:pPr>
            <a:r>
              <a:rPr lang="en-US" sz="2000" dirty="0" smtClean="0"/>
              <a:t> murdered a man</a:t>
            </a:r>
          </a:p>
          <a:p>
            <a:r>
              <a:rPr lang="en-US" sz="2000" dirty="0" smtClean="0"/>
              <a:t>Ran away to Naples, </a:t>
            </a:r>
          </a:p>
          <a:p>
            <a:pPr>
              <a:buNone/>
            </a:pPr>
            <a:r>
              <a:rPr lang="en-US" sz="2000" dirty="0" smtClean="0"/>
              <a:t>where Romans couldn’t reach him.</a:t>
            </a:r>
          </a:p>
          <a:p>
            <a:r>
              <a:rPr lang="en-US" sz="2000" dirty="0" smtClean="0"/>
              <a:t>Colonna family: many </a:t>
            </a:r>
          </a:p>
          <a:p>
            <a:pPr>
              <a:buNone/>
            </a:pPr>
            <a:r>
              <a:rPr lang="en-US" sz="2000" dirty="0" smtClean="0"/>
              <a:t>church commissions (making him the</a:t>
            </a:r>
          </a:p>
          <a:p>
            <a:pPr>
              <a:buNone/>
            </a:pPr>
            <a:r>
              <a:rPr lang="en-US" sz="2000" dirty="0" smtClean="0"/>
              <a:t> most famous artist in area)</a:t>
            </a:r>
          </a:p>
          <a:p>
            <a:r>
              <a:rPr lang="en-US" sz="2000" dirty="0" smtClean="0"/>
              <a:t>Quickly fled to Malta to gain pardon from Alof da Wignacourt did not stay long; moved to Sicily</a:t>
            </a:r>
          </a:p>
          <a:p>
            <a:pPr>
              <a:buNone/>
            </a:pPr>
            <a:endParaRPr lang="en-US" sz="2000" dirty="0" smtClean="0"/>
          </a:p>
          <a:p>
            <a:pPr>
              <a:buNone/>
            </a:pPr>
            <a:endParaRPr lang="en-US" sz="2000" dirty="0"/>
          </a:p>
        </p:txBody>
      </p:sp>
      <p:pic>
        <p:nvPicPr>
          <p:cNvPr id="27650" name="Picture 2" descr="http://www.world-guides.com/images/italy/italy_map.jpg"/>
          <p:cNvPicPr>
            <a:picLocks noChangeAspect="1" noChangeArrowheads="1"/>
          </p:cNvPicPr>
          <p:nvPr/>
        </p:nvPicPr>
        <p:blipFill>
          <a:blip r:embed="rId2" cstate="print"/>
          <a:srcRect/>
          <a:stretch>
            <a:fillRect/>
          </a:stretch>
        </p:blipFill>
        <p:spPr bwMode="auto">
          <a:xfrm>
            <a:off x="5257800" y="1447800"/>
            <a:ext cx="3886200" cy="3428492"/>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Near the End</a:t>
            </a:r>
            <a:endParaRPr lang="en-US" dirty="0"/>
          </a:p>
        </p:txBody>
      </p:sp>
      <p:sp>
        <p:nvSpPr>
          <p:cNvPr id="3" name="Content Placeholder 2"/>
          <p:cNvSpPr>
            <a:spLocks noGrp="1"/>
          </p:cNvSpPr>
          <p:nvPr>
            <p:ph idx="1"/>
          </p:nvPr>
        </p:nvSpPr>
        <p:spPr/>
        <p:txBody>
          <a:bodyPr>
            <a:normAutofit/>
          </a:bodyPr>
          <a:lstStyle/>
          <a:p>
            <a:r>
              <a:rPr lang="en-US" sz="2000" dirty="0" smtClean="0"/>
              <a:t>Became popular in Sicily but decided to return to Naples, where he created his final paintings including “The Beheading of St John the Baptist”</a:t>
            </a:r>
          </a:p>
          <a:p>
            <a:r>
              <a:rPr lang="en-US" sz="2000" dirty="0" smtClean="0"/>
              <a:t>Mysterious </a:t>
            </a:r>
          </a:p>
          <a:p>
            <a:pPr>
              <a:buNone/>
            </a:pPr>
            <a:r>
              <a:rPr lang="en-US" sz="2000" dirty="0" smtClean="0"/>
              <a:t>disappearance. </a:t>
            </a:r>
          </a:p>
          <a:p>
            <a:r>
              <a:rPr lang="en-US" sz="2000" dirty="0" smtClean="0"/>
              <a:t>Intended on </a:t>
            </a:r>
          </a:p>
          <a:p>
            <a:pPr>
              <a:buNone/>
            </a:pPr>
            <a:r>
              <a:rPr lang="en-US" sz="2000" dirty="0" smtClean="0"/>
              <a:t>bringing last 3</a:t>
            </a:r>
          </a:p>
          <a:p>
            <a:pPr>
              <a:buNone/>
            </a:pPr>
            <a:r>
              <a:rPr lang="en-US" sz="2000" dirty="0" smtClean="0"/>
              <a:t>paintings as a plea </a:t>
            </a:r>
          </a:p>
          <a:p>
            <a:pPr>
              <a:buNone/>
            </a:pPr>
            <a:r>
              <a:rPr lang="en-US" sz="2000" dirty="0" smtClean="0"/>
              <a:t>to Scipione Borghese by boat but never made it.</a:t>
            </a:r>
          </a:p>
          <a:p>
            <a:r>
              <a:rPr lang="en-US" sz="2000" dirty="0" smtClean="0"/>
              <a:t>Was thought</a:t>
            </a:r>
          </a:p>
          <a:p>
            <a:pPr>
              <a:buNone/>
            </a:pPr>
            <a:r>
              <a:rPr lang="en-US" sz="2000" dirty="0" smtClean="0"/>
              <a:t>to have died of</a:t>
            </a:r>
          </a:p>
          <a:p>
            <a:pPr>
              <a:buNone/>
            </a:pPr>
            <a:r>
              <a:rPr lang="en-US" sz="2000" dirty="0" smtClean="0"/>
              <a:t>fever.</a:t>
            </a:r>
            <a:endParaRPr lang="en-US" sz="2000" dirty="0"/>
          </a:p>
        </p:txBody>
      </p:sp>
      <p:pic>
        <p:nvPicPr>
          <p:cNvPr id="32770" name="Picture 2" descr="http://members.iinet.net.au/~ploke/images/cara6.jpg"/>
          <p:cNvPicPr>
            <a:picLocks noChangeAspect="1" noChangeArrowheads="1"/>
          </p:cNvPicPr>
          <p:nvPr/>
        </p:nvPicPr>
        <p:blipFill>
          <a:blip r:embed="rId2" cstate="print"/>
          <a:srcRect/>
          <a:stretch>
            <a:fillRect/>
          </a:stretch>
        </p:blipFill>
        <p:spPr bwMode="auto">
          <a:xfrm>
            <a:off x="3200400" y="2895600"/>
            <a:ext cx="5673876" cy="3685096"/>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http://www.malaspina.edu/~mcneil/jpg/caravaggio.jpg"/>
          <p:cNvPicPr>
            <a:picLocks noChangeAspect="1" noChangeArrowheads="1"/>
          </p:cNvPicPr>
          <p:nvPr/>
        </p:nvPicPr>
        <p:blipFill>
          <a:blip r:embed="rId2" cstate="print"/>
          <a:srcRect/>
          <a:stretch>
            <a:fillRect/>
          </a:stretch>
        </p:blipFill>
        <p:spPr bwMode="auto">
          <a:xfrm>
            <a:off x="304800" y="228600"/>
            <a:ext cx="4371975" cy="5181600"/>
          </a:xfrm>
          <a:prstGeom prst="rect">
            <a:avLst/>
          </a:prstGeom>
          <a:noFill/>
        </p:spPr>
      </p:pic>
      <p:sp>
        <p:nvSpPr>
          <p:cNvPr id="5" name="TextBox 4"/>
          <p:cNvSpPr txBox="1"/>
          <p:nvPr/>
        </p:nvSpPr>
        <p:spPr>
          <a:xfrm>
            <a:off x="1524000" y="5410200"/>
            <a:ext cx="1143000" cy="369332"/>
          </a:xfrm>
          <a:prstGeom prst="rect">
            <a:avLst/>
          </a:prstGeom>
          <a:noFill/>
        </p:spPr>
        <p:txBody>
          <a:bodyPr wrap="square" rtlCol="0">
            <a:spAutoFit/>
          </a:bodyPr>
          <a:lstStyle/>
          <a:p>
            <a:r>
              <a:rPr lang="en-US" dirty="0" smtClean="0"/>
              <a:t>Bacchus</a:t>
            </a:r>
            <a:endParaRPr lang="en-US" dirty="0"/>
          </a:p>
        </p:txBody>
      </p:sp>
      <p:sp>
        <p:nvSpPr>
          <p:cNvPr id="6" name="TextBox 5"/>
          <p:cNvSpPr txBox="1"/>
          <p:nvPr/>
        </p:nvSpPr>
        <p:spPr>
          <a:xfrm>
            <a:off x="5410200" y="1066800"/>
            <a:ext cx="2514600" cy="2031325"/>
          </a:xfrm>
          <a:prstGeom prst="rect">
            <a:avLst/>
          </a:prstGeom>
          <a:noFill/>
        </p:spPr>
        <p:txBody>
          <a:bodyPr wrap="square" rtlCol="0">
            <a:spAutoFit/>
          </a:bodyPr>
          <a:lstStyle/>
          <a:p>
            <a:r>
              <a:rPr lang="en-US" dirty="0" smtClean="0"/>
              <a:t>Works of art known as “The Impossible Exhibition” because paintings and pieces of art are spread out throughout the world!</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a:t>
            </a:r>
            <a:endParaRPr lang="en-US" dirty="0"/>
          </a:p>
        </p:txBody>
      </p:sp>
      <p:sp>
        <p:nvSpPr>
          <p:cNvPr id="3" name="Content Placeholder 2"/>
          <p:cNvSpPr>
            <a:spLocks noGrp="1"/>
          </p:cNvSpPr>
          <p:nvPr>
            <p:ph idx="1"/>
          </p:nvPr>
        </p:nvSpPr>
        <p:spPr>
          <a:xfrm>
            <a:off x="457200" y="1676400"/>
            <a:ext cx="8229600" cy="4800600"/>
          </a:xfrm>
        </p:spPr>
        <p:txBody>
          <a:bodyPr>
            <a:normAutofit fontScale="55000" lnSpcReduction="20000"/>
          </a:bodyPr>
          <a:lstStyle/>
          <a:p>
            <a:r>
              <a:rPr lang="it-IT" dirty="0" smtClean="0"/>
              <a:t>"Caravaggio." Web. 1 Nov 2009. &lt;http://en.wikipedia.org/wiki/Caravaggio&gt;. </a:t>
            </a:r>
            <a:r>
              <a:rPr lang="en-US" dirty="0" smtClean="0"/>
              <a:t>Tarver, Simone. "Caravaggio." </a:t>
            </a:r>
            <a:r>
              <a:rPr lang="en-US" i="1" dirty="0" smtClean="0"/>
              <a:t>Tuscany: a Creative Journey</a:t>
            </a:r>
            <a:r>
              <a:rPr lang="en-US" dirty="0" smtClean="0"/>
              <a:t>. Web. 1 Nov 2009. &lt;http://exploretuscany08.wordpress.com/research-assignment-artists-and-influences/caravaggio-simone-tarver/&gt;. </a:t>
            </a:r>
          </a:p>
          <a:p>
            <a:r>
              <a:rPr lang="en-US" dirty="0" smtClean="0"/>
              <a:t>"Google Images." </a:t>
            </a:r>
            <a:r>
              <a:rPr lang="en-US" i="1" dirty="0" smtClean="0"/>
              <a:t>Google</a:t>
            </a:r>
            <a:r>
              <a:rPr lang="en-US" dirty="0" smtClean="0"/>
              <a:t>. Web. 1 Nov 2009. &lt;http://images.google.com/imghp&gt;.</a:t>
            </a:r>
          </a:p>
          <a:p>
            <a:r>
              <a:rPr lang="en-US" dirty="0" smtClean="0"/>
              <a:t>Web. 1 Nov 2009. &lt;http://www.wga.hu/art/c/cesari/diana1.jpg&amp;imgrefurl=&gt;. </a:t>
            </a:r>
          </a:p>
          <a:p>
            <a:r>
              <a:rPr lang="en-US" dirty="0" smtClean="0"/>
              <a:t>Web. 1 Nov 2009. &lt;http://www.wga.hu/html/c/cesari/index.html&amp;usg=__qX7lVV2Uzqx64ilV4OI5asc7h-8=&amp;h=1047&amp;w=1336&amp;sz=169&amp;hl=en&amp;start=6&amp;um=1&amp;tbnid=gr5X1_EjLg4LRM:&amp;tbnh=118&amp;tbnw=150&amp;prev=/images%3Fq%3Dgiuseppe%2Bcesari%26hl%3Den%26safe%3Doff%26um%3D1&gt;.</a:t>
            </a:r>
          </a:p>
          <a:p>
            <a:r>
              <a:rPr lang="en-US" dirty="0" err="1" smtClean="0"/>
              <a:t>esaak</a:t>
            </a:r>
            <a:r>
              <a:rPr lang="en-US" dirty="0" smtClean="0"/>
              <a:t>, </a:t>
            </a:r>
            <a:r>
              <a:rPr lang="en-US" dirty="0" err="1" smtClean="0"/>
              <a:t>shelly</a:t>
            </a:r>
            <a:r>
              <a:rPr lang="en-US" dirty="0" smtClean="0"/>
              <a:t>. "Artists in 60 seconds: </a:t>
            </a:r>
            <a:r>
              <a:rPr lang="en-US" dirty="0" err="1" smtClean="0"/>
              <a:t>Michaelangelo</a:t>
            </a:r>
            <a:r>
              <a:rPr lang="en-US" dirty="0" smtClean="0"/>
              <a:t> Merisi da Caravaggio." </a:t>
            </a:r>
            <a:r>
              <a:rPr lang="en-US" i="1" dirty="0" smtClean="0"/>
              <a:t>About.com: art history</a:t>
            </a:r>
            <a:r>
              <a:rPr lang="en-US" dirty="0" smtClean="0"/>
              <a:t>. Web. 1 Nov 2009. &lt;http://arthistory.about.com/cs/namescc/p/caravaggio.htm&gt;. </a:t>
            </a:r>
          </a:p>
          <a:p>
            <a:r>
              <a:rPr lang="it-IT" dirty="0" smtClean="0"/>
              <a:t>"12 Caravaggio masterpieces in Malta." </a:t>
            </a:r>
            <a:r>
              <a:rPr lang="it-IT" i="1" dirty="0" smtClean="0"/>
              <a:t>Art in Malta</a:t>
            </a:r>
            <a:r>
              <a:rPr lang="it-IT" dirty="0" smtClean="0"/>
              <a:t>. 14/Sep/2007. Web. 1 Nov 2009. &lt;http://www.artinmalta.com/?p=62&gt;. </a:t>
            </a:r>
            <a:r>
              <a:rPr lang="en-US" dirty="0" smtClean="0"/>
              <a:t>members.iinet.net.au/~</a:t>
            </a:r>
            <a:r>
              <a:rPr lang="en-US" dirty="0" err="1" smtClean="0"/>
              <a:t>ploke</a:t>
            </a:r>
            <a:r>
              <a:rPr lang="en-US" dirty="0" smtClean="0"/>
              <a:t>/Malta/caravaggio.html</a:t>
            </a:r>
          </a:p>
          <a:p>
            <a:endParaRPr lang="en-US" dirty="0" smtClean="0"/>
          </a:p>
          <a:p>
            <a:endParaRPr lang="en-US"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a:t>
            </a:r>
            <a:endParaRPr lang="en-US" dirty="0"/>
          </a:p>
        </p:txBody>
      </p:sp>
      <p:sp>
        <p:nvSpPr>
          <p:cNvPr id="3" name="Content Placeholder 2"/>
          <p:cNvSpPr>
            <a:spLocks noGrp="1"/>
          </p:cNvSpPr>
          <p:nvPr>
            <p:ph idx="1"/>
          </p:nvPr>
        </p:nvSpPr>
        <p:spPr/>
        <p:txBody>
          <a:bodyPr/>
          <a:lstStyle/>
          <a:p>
            <a:r>
              <a:rPr lang="en-US" dirty="0" smtClean="0"/>
              <a:t>Born: 29 September 1571 in </a:t>
            </a:r>
          </a:p>
          <a:p>
            <a:r>
              <a:rPr lang="en-US" dirty="0" smtClean="0"/>
              <a:t>Died: 18 July 1610</a:t>
            </a:r>
          </a:p>
          <a:p>
            <a:r>
              <a:rPr lang="en-US" dirty="0" smtClean="0"/>
              <a:t>Nationality: Italian</a:t>
            </a:r>
          </a:p>
          <a:p>
            <a:r>
              <a:rPr lang="en-US" dirty="0" smtClean="0"/>
              <a:t>Rome, Naples, Malta,</a:t>
            </a:r>
          </a:p>
          <a:p>
            <a:pPr>
              <a:buNone/>
            </a:pPr>
            <a:r>
              <a:rPr lang="en-US" dirty="0" smtClean="0"/>
              <a:t> and Sicily</a:t>
            </a:r>
          </a:p>
          <a:p>
            <a:pPr>
              <a:buNone/>
            </a:pPr>
            <a:r>
              <a:rPr lang="en-US" dirty="0" smtClean="0"/>
              <a:t> </a:t>
            </a:r>
            <a:endParaRPr lang="en-US" dirty="0"/>
          </a:p>
        </p:txBody>
      </p:sp>
      <p:pic>
        <p:nvPicPr>
          <p:cNvPr id="16385" name="Picture 1" descr="C:\Users\Phillips\AppData\Local\Microsoft\Windows\Temporary Internet Files\Content.IE5\6ZL6FWKX\MCj02378460000[1].wmf"/>
          <p:cNvPicPr>
            <a:picLocks noChangeAspect="1" noChangeArrowheads="1"/>
          </p:cNvPicPr>
          <p:nvPr/>
        </p:nvPicPr>
        <p:blipFill>
          <a:blip r:embed="rId2" cstate="print"/>
          <a:srcRect/>
          <a:stretch>
            <a:fillRect/>
          </a:stretch>
        </p:blipFill>
        <p:spPr bwMode="auto">
          <a:xfrm>
            <a:off x="5486400" y="2514600"/>
            <a:ext cx="2743200" cy="3211267"/>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Beginning </a:t>
            </a:r>
            <a:endParaRPr lang="en-US" dirty="0"/>
          </a:p>
        </p:txBody>
      </p:sp>
      <p:sp>
        <p:nvSpPr>
          <p:cNvPr id="3" name="Content Placeholder 2"/>
          <p:cNvSpPr>
            <a:spLocks noGrp="1"/>
          </p:cNvSpPr>
          <p:nvPr>
            <p:ph idx="1"/>
          </p:nvPr>
        </p:nvSpPr>
        <p:spPr/>
        <p:txBody>
          <a:bodyPr/>
          <a:lstStyle/>
          <a:p>
            <a:r>
              <a:rPr lang="en-US" dirty="0" smtClean="0"/>
              <a:t>Not much is known is about early life </a:t>
            </a:r>
          </a:p>
          <a:p>
            <a:r>
              <a:rPr lang="en-US" dirty="0" smtClean="0"/>
              <a:t>Mother died 1590</a:t>
            </a:r>
          </a:p>
          <a:p>
            <a:r>
              <a:rPr lang="en-US" dirty="0" smtClean="0"/>
              <a:t>Milan</a:t>
            </a:r>
          </a:p>
          <a:p>
            <a:r>
              <a:rPr lang="en-US" dirty="0" smtClean="0"/>
              <a:t>Trainer (Simone Peterzano) </a:t>
            </a:r>
          </a:p>
          <a:p>
            <a:pPr>
              <a:buNone/>
            </a:pPr>
            <a:r>
              <a:rPr lang="en-US" dirty="0" smtClean="0"/>
              <a:t>learned his skills from Titian</a:t>
            </a:r>
          </a:p>
          <a:p>
            <a:r>
              <a:rPr lang="en-US" dirty="0" smtClean="0"/>
              <a:t>Established painter</a:t>
            </a:r>
          </a:p>
          <a:p>
            <a:r>
              <a:rPr lang="en-US" dirty="0" smtClean="0"/>
              <a:t>Trained under SP for about </a:t>
            </a:r>
          </a:p>
          <a:p>
            <a:pPr>
              <a:buNone/>
            </a:pPr>
            <a:r>
              <a:rPr lang="en-US" dirty="0" smtClean="0"/>
              <a:t>four years</a:t>
            </a:r>
          </a:p>
          <a:p>
            <a:pPr>
              <a:buNone/>
            </a:pPr>
            <a:endParaRPr lang="en-US" dirty="0" smtClean="0"/>
          </a:p>
          <a:p>
            <a:endParaRPr lang="en-US" dirty="0" smtClean="0"/>
          </a:p>
          <a:p>
            <a:endParaRPr lang="en-US" dirty="0"/>
          </a:p>
        </p:txBody>
      </p:sp>
      <p:pic>
        <p:nvPicPr>
          <p:cNvPr id="14338" name="Picture 2" descr="http://www.sapere.it/tca/minisite/arte/nonsolomostre/images/cinquecento7.jpg"/>
          <p:cNvPicPr>
            <a:picLocks noChangeAspect="1" noChangeArrowheads="1"/>
          </p:cNvPicPr>
          <p:nvPr/>
        </p:nvPicPr>
        <p:blipFill>
          <a:blip r:embed="rId3" cstate="print"/>
          <a:srcRect/>
          <a:stretch>
            <a:fillRect/>
          </a:stretch>
        </p:blipFill>
        <p:spPr bwMode="auto">
          <a:xfrm>
            <a:off x="6248400" y="2743200"/>
            <a:ext cx="2286000" cy="357187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Rome</a:t>
            </a:r>
            <a:endParaRPr lang="en-US" dirty="0"/>
          </a:p>
        </p:txBody>
      </p:sp>
      <p:sp>
        <p:nvSpPr>
          <p:cNvPr id="3" name="Content Placeholder 2"/>
          <p:cNvSpPr>
            <a:spLocks noGrp="1"/>
          </p:cNvSpPr>
          <p:nvPr>
            <p:ph idx="1"/>
          </p:nvPr>
        </p:nvSpPr>
        <p:spPr>
          <a:xfrm>
            <a:off x="457200" y="1828800"/>
            <a:ext cx="8229600" cy="4572000"/>
          </a:xfrm>
        </p:spPr>
        <p:txBody>
          <a:bodyPr/>
          <a:lstStyle/>
          <a:p>
            <a:r>
              <a:rPr lang="en-US" dirty="0" smtClean="0"/>
              <a:t>Moved to Rome mid 1592</a:t>
            </a:r>
          </a:p>
          <a:p>
            <a:r>
              <a:rPr lang="en-US" dirty="0" smtClean="0"/>
              <a:t>Worked for lesser-known painters</a:t>
            </a:r>
          </a:p>
          <a:p>
            <a:r>
              <a:rPr lang="en-US" dirty="0" err="1" smtClean="0"/>
              <a:t>Cesari</a:t>
            </a:r>
            <a:r>
              <a:rPr lang="en-US" dirty="0" smtClean="0"/>
              <a:t>- worked odd jobs</a:t>
            </a:r>
            <a:endParaRPr lang="en-US" dirty="0"/>
          </a:p>
        </p:txBody>
      </p:sp>
      <p:pic>
        <p:nvPicPr>
          <p:cNvPr id="10242" name="Picture 2" descr="http://www.wga.hu/art/c/cesari/betrayal.jpg"/>
          <p:cNvPicPr>
            <a:picLocks noChangeAspect="1" noChangeArrowheads="1"/>
          </p:cNvPicPr>
          <p:nvPr/>
        </p:nvPicPr>
        <p:blipFill>
          <a:blip r:embed="rId2" cstate="print"/>
          <a:srcRect/>
          <a:stretch>
            <a:fillRect/>
          </a:stretch>
        </p:blipFill>
        <p:spPr bwMode="auto">
          <a:xfrm>
            <a:off x="5867400" y="3048000"/>
            <a:ext cx="2607024" cy="3581400"/>
          </a:xfrm>
          <a:prstGeom prst="rect">
            <a:avLst/>
          </a:prstGeom>
          <a:noFill/>
        </p:spPr>
      </p:pic>
      <p:pic>
        <p:nvPicPr>
          <p:cNvPr id="10244" name="Picture 4" descr="http://www.wga.hu/art/c/cesari/diana.jpg"/>
          <p:cNvPicPr>
            <a:picLocks noChangeAspect="1" noChangeArrowheads="1"/>
          </p:cNvPicPr>
          <p:nvPr/>
        </p:nvPicPr>
        <p:blipFill>
          <a:blip r:embed="rId3" cstate="print"/>
          <a:srcRect/>
          <a:stretch>
            <a:fillRect/>
          </a:stretch>
        </p:blipFill>
        <p:spPr bwMode="auto">
          <a:xfrm>
            <a:off x="1143000" y="3657600"/>
            <a:ext cx="4053263" cy="28956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4" name="Picture 6" descr="http://sexualityinart.files.wordpress.com/2009/09/caravaggio-boy-with-a-basket-of-fruit.jpg"/>
          <p:cNvPicPr>
            <a:picLocks noChangeAspect="1" noChangeArrowheads="1"/>
          </p:cNvPicPr>
          <p:nvPr/>
        </p:nvPicPr>
        <p:blipFill>
          <a:blip r:embed="rId2" cstate="print"/>
          <a:srcRect/>
          <a:stretch>
            <a:fillRect/>
          </a:stretch>
        </p:blipFill>
        <p:spPr bwMode="auto">
          <a:xfrm>
            <a:off x="1219200" y="533400"/>
            <a:ext cx="4857750" cy="4962525"/>
          </a:xfrm>
          <a:prstGeom prst="rect">
            <a:avLst/>
          </a:prstGeom>
          <a:noFill/>
          <a:ln w="76200">
            <a:solidFill>
              <a:schemeClr val="tx1"/>
            </a:solidFill>
          </a:ln>
        </p:spPr>
      </p:pic>
      <p:sp>
        <p:nvSpPr>
          <p:cNvPr id="9" name="TextBox 8"/>
          <p:cNvSpPr txBox="1"/>
          <p:nvPr/>
        </p:nvSpPr>
        <p:spPr>
          <a:xfrm>
            <a:off x="1828800" y="6019800"/>
            <a:ext cx="3886200" cy="338554"/>
          </a:xfrm>
          <a:prstGeom prst="rect">
            <a:avLst/>
          </a:prstGeom>
          <a:noFill/>
        </p:spPr>
        <p:txBody>
          <a:bodyPr wrap="square" rtlCol="0">
            <a:spAutoFit/>
          </a:bodyPr>
          <a:lstStyle/>
          <a:p>
            <a:r>
              <a:rPr lang="en-US" sz="1600" dirty="0" smtClean="0"/>
              <a:t>Boy with a Basket of Fruit, ca. 1592 </a:t>
            </a:r>
            <a:endParaRPr lang="en-US" sz="1600" dirty="0"/>
          </a:p>
        </p:txBody>
      </p:sp>
      <p:sp>
        <p:nvSpPr>
          <p:cNvPr id="6" name="TextBox 5"/>
          <p:cNvSpPr txBox="1"/>
          <p:nvPr/>
        </p:nvSpPr>
        <p:spPr>
          <a:xfrm>
            <a:off x="6858000" y="914400"/>
            <a:ext cx="1752600" cy="4801314"/>
          </a:xfrm>
          <a:prstGeom prst="rect">
            <a:avLst/>
          </a:prstGeom>
          <a:noFill/>
        </p:spPr>
        <p:txBody>
          <a:bodyPr wrap="square" rtlCol="0">
            <a:spAutoFit/>
          </a:bodyPr>
          <a:lstStyle/>
          <a:p>
            <a:r>
              <a:rPr lang="en-US" dirty="0" smtClean="0"/>
              <a:t>paid such great attention to detail in this piece that a horticulture professor of modern day was able to notice and identify several common plant diseases of that time within the basket!!!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The Royal Collection © 2008, Her Majesty Queen Elizabeth II; used with permission">
            <a:hlinkClick r:id="rId3" tooltip="View Full-Size"/>
          </p:cNvPr>
          <p:cNvPicPr>
            <a:picLocks noChangeAspect="1" noChangeArrowheads="1"/>
          </p:cNvPicPr>
          <p:nvPr/>
        </p:nvPicPr>
        <p:blipFill>
          <a:blip r:embed="rId4" cstate="print"/>
          <a:srcRect/>
          <a:stretch>
            <a:fillRect/>
          </a:stretch>
        </p:blipFill>
        <p:spPr bwMode="auto">
          <a:xfrm>
            <a:off x="685800" y="304801"/>
            <a:ext cx="3558845" cy="4267200"/>
          </a:xfrm>
          <a:prstGeom prst="rect">
            <a:avLst/>
          </a:prstGeom>
          <a:noFill/>
          <a:ln w="76200">
            <a:solidFill>
              <a:schemeClr val="tx1"/>
            </a:solidFill>
          </a:ln>
        </p:spPr>
      </p:pic>
      <p:sp>
        <p:nvSpPr>
          <p:cNvPr id="5" name="TextBox 4"/>
          <p:cNvSpPr txBox="1"/>
          <p:nvPr/>
        </p:nvSpPr>
        <p:spPr>
          <a:xfrm>
            <a:off x="838200" y="4876800"/>
            <a:ext cx="3657600" cy="338554"/>
          </a:xfrm>
          <a:prstGeom prst="rect">
            <a:avLst/>
          </a:prstGeom>
          <a:noFill/>
        </p:spPr>
        <p:txBody>
          <a:bodyPr wrap="square" rtlCol="0">
            <a:spAutoFit/>
          </a:bodyPr>
          <a:lstStyle/>
          <a:p>
            <a:r>
              <a:rPr lang="en-US" sz="1600" dirty="0" smtClean="0"/>
              <a:t>Boy Peeling Fruit, ca. 1592-93</a:t>
            </a:r>
            <a:endParaRPr lang="en-US" sz="1600" dirty="0"/>
          </a:p>
        </p:txBody>
      </p:sp>
      <p:pic>
        <p:nvPicPr>
          <p:cNvPr id="6" name="Picture 2" descr="&quot;Boy Bitten by a Lizard, circa 1592-3&quot; Giclee Print"/>
          <p:cNvPicPr>
            <a:picLocks noChangeAspect="1" noChangeArrowheads="1"/>
          </p:cNvPicPr>
          <p:nvPr/>
        </p:nvPicPr>
        <p:blipFill>
          <a:blip r:embed="rId5" cstate="print"/>
          <a:srcRect l="4295" t="4839" r="5517" b="4839"/>
          <a:stretch>
            <a:fillRect/>
          </a:stretch>
        </p:blipFill>
        <p:spPr bwMode="auto">
          <a:xfrm>
            <a:off x="4876800" y="381000"/>
            <a:ext cx="3200400" cy="4267200"/>
          </a:xfrm>
          <a:prstGeom prst="rect">
            <a:avLst/>
          </a:prstGeom>
          <a:noFill/>
          <a:ln w="76200">
            <a:solidFill>
              <a:schemeClr val="tx1"/>
            </a:solidFill>
          </a:ln>
        </p:spPr>
      </p:pic>
      <p:sp>
        <p:nvSpPr>
          <p:cNvPr id="7" name="TextBox 6"/>
          <p:cNvSpPr txBox="1"/>
          <p:nvPr/>
        </p:nvSpPr>
        <p:spPr>
          <a:xfrm>
            <a:off x="4800600" y="5029200"/>
            <a:ext cx="3505200" cy="338554"/>
          </a:xfrm>
          <a:prstGeom prst="rect">
            <a:avLst/>
          </a:prstGeom>
          <a:noFill/>
        </p:spPr>
        <p:txBody>
          <a:bodyPr wrap="square" rtlCol="0">
            <a:spAutoFit/>
          </a:bodyPr>
          <a:lstStyle/>
          <a:p>
            <a:r>
              <a:rPr lang="en-US" sz="1600" dirty="0" smtClean="0"/>
              <a:t>Boy Bitten by a Lizard, ca. 1592-93</a:t>
            </a:r>
            <a:endParaRPr lang="en-US" sz="16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Rome</a:t>
            </a:r>
            <a:endParaRPr lang="en-US" dirty="0"/>
          </a:p>
        </p:txBody>
      </p:sp>
      <p:sp>
        <p:nvSpPr>
          <p:cNvPr id="3" name="Content Placeholder 2"/>
          <p:cNvSpPr>
            <a:spLocks noGrp="1"/>
          </p:cNvSpPr>
          <p:nvPr>
            <p:ph idx="1"/>
          </p:nvPr>
        </p:nvSpPr>
        <p:spPr/>
        <p:txBody>
          <a:bodyPr/>
          <a:lstStyle/>
          <a:p>
            <a:r>
              <a:rPr lang="en-US" dirty="0" smtClean="0"/>
              <a:t>When still in Rome began selling his artwork and became more well known.</a:t>
            </a:r>
          </a:p>
          <a:p>
            <a:r>
              <a:rPr lang="en-US" dirty="0" smtClean="0"/>
              <a:t>Cardinal Francesco Maria</a:t>
            </a:r>
          </a:p>
          <a:p>
            <a:pPr>
              <a:buNone/>
            </a:pPr>
            <a:r>
              <a:rPr lang="en-US" dirty="0" smtClean="0"/>
              <a:t> Del Monte</a:t>
            </a:r>
          </a:p>
          <a:p>
            <a:r>
              <a:rPr lang="en-US" dirty="0" smtClean="0"/>
              <a:t>“intimate chamber-pieces</a:t>
            </a:r>
          </a:p>
          <a:p>
            <a:pPr>
              <a:buNone/>
            </a:pPr>
            <a:endParaRPr lang="en-US" dirty="0"/>
          </a:p>
        </p:txBody>
      </p:sp>
      <p:pic>
        <p:nvPicPr>
          <p:cNvPr id="5122" name="Picture 2" descr="File:Ottavio Leoni - Francesco Maria del Monte.jpg">
            <a:hlinkClick r:id="rId2"/>
          </p:cNvPr>
          <p:cNvPicPr>
            <a:picLocks noChangeAspect="1" noChangeArrowheads="1"/>
          </p:cNvPicPr>
          <p:nvPr/>
        </p:nvPicPr>
        <p:blipFill>
          <a:blip r:embed="rId3" cstate="print"/>
          <a:srcRect/>
          <a:stretch>
            <a:fillRect/>
          </a:stretch>
        </p:blipFill>
        <p:spPr bwMode="auto">
          <a:xfrm>
            <a:off x="6172200" y="3048000"/>
            <a:ext cx="2590800" cy="3642933"/>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Style</a:t>
            </a:r>
            <a:endParaRPr lang="en-US" dirty="0"/>
          </a:p>
        </p:txBody>
      </p:sp>
      <p:sp>
        <p:nvSpPr>
          <p:cNvPr id="3" name="Content Placeholder 2"/>
          <p:cNvSpPr>
            <a:spLocks noGrp="1"/>
          </p:cNvSpPr>
          <p:nvPr>
            <p:ph idx="1"/>
          </p:nvPr>
        </p:nvSpPr>
        <p:spPr/>
        <p:txBody>
          <a:bodyPr>
            <a:normAutofit/>
          </a:bodyPr>
          <a:lstStyle/>
          <a:p>
            <a:r>
              <a:rPr lang="en-US" sz="2800" dirty="0" smtClean="0"/>
              <a:t>Religious paintings: Church had all of the money.</a:t>
            </a:r>
          </a:p>
          <a:p>
            <a:r>
              <a:rPr lang="en-US" sz="2800" dirty="0" smtClean="0"/>
              <a:t>Wanted to attract more patronage</a:t>
            </a:r>
          </a:p>
          <a:p>
            <a:r>
              <a:rPr lang="en-US" sz="2800" dirty="0" smtClean="0"/>
              <a:t>Paintings were intense and brought viewer face-to-face with ideas</a:t>
            </a:r>
          </a:p>
          <a:p>
            <a:r>
              <a:rPr lang="en-US" sz="2800" dirty="0" smtClean="0"/>
              <a:t>Great brutality and emotion shown in new paintings.</a:t>
            </a:r>
          </a:p>
        </p:txBody>
      </p:sp>
      <p:pic>
        <p:nvPicPr>
          <p:cNvPr id="4103" name="Picture 7" descr="C:\Users\Phillips\AppData\Local\Microsoft\Windows\Temporary Internet Files\Content.IE5\G2I57GRE\MCj02131750000[1].wmf"/>
          <p:cNvPicPr>
            <a:picLocks noChangeAspect="1" noChangeArrowheads="1"/>
          </p:cNvPicPr>
          <p:nvPr/>
        </p:nvPicPr>
        <p:blipFill>
          <a:blip r:embed="rId2" cstate="print"/>
          <a:srcRect/>
          <a:stretch>
            <a:fillRect/>
          </a:stretch>
        </p:blipFill>
        <p:spPr bwMode="auto">
          <a:xfrm>
            <a:off x="3048000" y="4724400"/>
            <a:ext cx="1981200" cy="195740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artinmalta.com/wp-content/uploads/2007/09/the-sacrifice-of-isaac.jpg"/>
          <p:cNvPicPr>
            <a:picLocks noChangeAspect="1" noChangeArrowheads="1"/>
          </p:cNvPicPr>
          <p:nvPr/>
        </p:nvPicPr>
        <p:blipFill>
          <a:blip r:embed="rId3" cstate="print"/>
          <a:srcRect/>
          <a:stretch>
            <a:fillRect/>
          </a:stretch>
        </p:blipFill>
        <p:spPr bwMode="auto">
          <a:xfrm>
            <a:off x="1752600" y="685800"/>
            <a:ext cx="6096000" cy="4629150"/>
          </a:xfrm>
          <a:prstGeom prst="rect">
            <a:avLst/>
          </a:prstGeom>
          <a:noFill/>
          <a:ln w="76200">
            <a:solidFill>
              <a:schemeClr val="tx1"/>
            </a:solidFill>
          </a:ln>
        </p:spPr>
      </p:pic>
      <p:sp>
        <p:nvSpPr>
          <p:cNvPr id="5" name="TextBox 4"/>
          <p:cNvSpPr txBox="1"/>
          <p:nvPr/>
        </p:nvSpPr>
        <p:spPr>
          <a:xfrm>
            <a:off x="3581400" y="5562600"/>
            <a:ext cx="2133600" cy="646331"/>
          </a:xfrm>
          <a:prstGeom prst="rect">
            <a:avLst/>
          </a:prstGeom>
          <a:noFill/>
        </p:spPr>
        <p:txBody>
          <a:bodyPr wrap="square" rtlCol="0">
            <a:spAutoFit/>
          </a:bodyPr>
          <a:lstStyle/>
          <a:p>
            <a:r>
              <a:rPr lang="en-US" dirty="0" smtClean="0"/>
              <a:t>Sacrifice of Isaac</a:t>
            </a:r>
            <a:br>
              <a:rPr lang="en-US" dirty="0" smtClean="0"/>
            </a:b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355</TotalTime>
  <Words>673</Words>
  <Application>Microsoft Office PowerPoint</Application>
  <PresentationFormat>On-screen Show (4:3)</PresentationFormat>
  <Paragraphs>92</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Verve</vt:lpstr>
      <vt:lpstr>Michelangelo Merisi da Caravaggio</vt:lpstr>
      <vt:lpstr>The Basics</vt:lpstr>
      <vt:lpstr>The Beginning </vt:lpstr>
      <vt:lpstr>Rome</vt:lpstr>
      <vt:lpstr>Slide 5</vt:lpstr>
      <vt:lpstr>Slide 6</vt:lpstr>
      <vt:lpstr>Rome</vt:lpstr>
      <vt:lpstr>New Style</vt:lpstr>
      <vt:lpstr>Slide 9</vt:lpstr>
      <vt:lpstr>Late Rome </vt:lpstr>
      <vt:lpstr>Slide 11</vt:lpstr>
      <vt:lpstr>Late Rome cont.</vt:lpstr>
      <vt:lpstr>Near the End</vt:lpstr>
      <vt:lpstr>Slide 14</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Caravaggio</dc:title>
  <dc:creator>Rachel</dc:creator>
  <cp:lastModifiedBy>user</cp:lastModifiedBy>
  <cp:revision>48</cp:revision>
  <dcterms:created xsi:type="dcterms:W3CDTF">2009-10-05T01:21:31Z</dcterms:created>
  <dcterms:modified xsi:type="dcterms:W3CDTF">2009-11-04T16:05:55Z</dcterms:modified>
</cp:coreProperties>
</file>